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501"/>
  </p:normalViewPr>
  <p:slideViewPr>
    <p:cSldViewPr snapToGrid="0">
      <p:cViewPr varScale="1">
        <p:scale>
          <a:sx n="92" d="100"/>
          <a:sy n="92" d="100"/>
        </p:scale>
        <p:origin x="12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element that is positioned absolutely is taken out of the flow and thus takes up no space when placing other elements. </a:t>
            </a:r>
          </a:p>
          <a:p>
            <a:endParaRPr/>
          </a:p>
          <a:p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endParaRPr/>
          </a:p>
          <a:p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hape 4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1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0"/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all-about-float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0lpxKw6E90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youtu.be/sHfJn0jqBro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arn.shayhowe.com/html-css/positioning-content/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youtu.be/yWXgnQaWSW0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Heroes of CSS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281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sz="1400" b="0"/>
              <a:t>(JavaScript is the third – handling logic, animation, etc.)</a:t>
            </a:r>
          </a:p>
        </p:txBody>
      </p:sp>
      <p:pic>
        <p:nvPicPr>
          <p:cNvPr id="28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5" cy="1494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HTML / CSS Analogy</a:t>
            </a:r>
          </a:p>
        </p:txBody>
      </p:sp>
      <p:sp>
        <p:nvSpPr>
          <p:cNvPr id="286" name="Content Placeholder 2"/>
          <p:cNvSpPr txBox="1"/>
          <p:nvPr/>
        </p:nvSpPr>
        <p:spPr>
          <a:xfrm>
            <a:off x="457200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 defTabSz="685800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287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ctr">
              <a:spcBef>
                <a:spcPts val="500"/>
              </a:spcBef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28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6" cy="144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Basic HTML Page - Result</a:t>
            </a:r>
          </a:p>
        </p:txBody>
      </p:sp>
      <p:pic>
        <p:nvPicPr>
          <p:cNvPr id="29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Enter CSS - Result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98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b="1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b="1" i="1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5280" i="1">
                <a:latin typeface="Arial"/>
                <a:ea typeface="Arial"/>
                <a:cs typeface="Arial"/>
                <a:sym typeface="Arial"/>
              </a:defRPr>
            </a:pPr>
            <a:endParaRPr sz="2024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sz="3696" i="1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CSS Syntax</a:t>
            </a:r>
          </a:p>
        </p:txBody>
      </p:sp>
      <p:sp>
        <p:nvSpPr>
          <p:cNvPr id="301" name="Content Placeholder 2"/>
          <p:cNvSpPr txBox="1"/>
          <p:nvPr/>
        </p:nvSpPr>
        <p:spPr>
          <a:xfrm>
            <a:off x="457200" y="828114"/>
            <a:ext cx="8153400" cy="335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12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1760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  <a:p>
            <a:pPr defTabSz="603504">
              <a:spcBef>
                <a:spcPts val="500"/>
              </a:spcBef>
              <a:defRPr sz="1760" b="1">
                <a:latin typeface="Arial"/>
                <a:ea typeface="Arial"/>
                <a:cs typeface="Arial"/>
                <a:sym typeface="Arial"/>
              </a:defRPr>
            </a:pPr>
            <a:endParaRPr sz="2112"/>
          </a:p>
        </p:txBody>
      </p:sp>
      <p:pic>
        <p:nvPicPr>
          <p:cNvPr id="3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5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Selectors</a:t>
            </a:r>
          </a:p>
        </p:txBody>
      </p:sp>
      <p:sp>
        <p:nvSpPr>
          <p:cNvPr id="305" name="Applies to all &lt;p&gt; elements…"/>
          <p:cNvSpPr txBox="1"/>
          <p:nvPr/>
        </p:nvSpPr>
        <p:spPr>
          <a:xfrm>
            <a:off x="3648169" y="690339"/>
            <a:ext cx="4869357" cy="4625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Applies to all &lt;p&gt; elements</a:t>
            </a:r>
          </a:p>
          <a:p>
            <a:endParaR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class=“classItem"</a:t>
            </a:r>
          </a:p>
          <a:p>
            <a:endParaR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endParaRPr/>
          </a:p>
          <a:p>
            <a:r>
              <a:t>Applies to all elements with id=“idItem"</a:t>
            </a:r>
          </a:p>
          <a:p>
            <a:endParaR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306" name="Element name…"/>
          <p:cNvSpPr txBox="1"/>
          <p:nvPr/>
        </p:nvSpPr>
        <p:spPr>
          <a:xfrm>
            <a:off x="311253" y="1225524"/>
            <a:ext cx="2207405" cy="631191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307" name="Period (.) + variable name…"/>
          <p:cNvSpPr txBox="1"/>
          <p:nvPr/>
        </p:nvSpPr>
        <p:spPr>
          <a:xfrm>
            <a:off x="144431" y="2779488"/>
            <a:ext cx="3166218" cy="637541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308" name="Hash (#) + variable name…"/>
          <p:cNvSpPr txBox="1"/>
          <p:nvPr/>
        </p:nvSpPr>
        <p:spPr>
          <a:xfrm>
            <a:off x="162682" y="4269953"/>
            <a:ext cx="2734703" cy="631191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blurRad="63500" dist="19050" dir="5400000" rotWithShape="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309" name="Line"/>
          <p:cNvSpPr/>
          <p:nvPr/>
        </p:nvSpPr>
        <p:spPr>
          <a:xfrm>
            <a:off x="3000861" y="4603671"/>
            <a:ext cx="547007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0" name="Line"/>
          <p:cNvSpPr/>
          <p:nvPr/>
        </p:nvSpPr>
        <p:spPr>
          <a:xfrm>
            <a:off x="3294507" y="3041579"/>
            <a:ext cx="363094" cy="1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1" name="Element selector"/>
          <p:cNvSpPr txBox="1"/>
          <p:nvPr/>
        </p:nvSpPr>
        <p:spPr>
          <a:xfrm>
            <a:off x="264282" y="769350"/>
            <a:ext cx="184219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Element selector</a:t>
            </a:r>
          </a:p>
        </p:txBody>
      </p:sp>
      <p:sp>
        <p:nvSpPr>
          <p:cNvPr id="312" name="Class Selector"/>
          <p:cNvSpPr txBox="1"/>
          <p:nvPr/>
        </p:nvSpPr>
        <p:spPr>
          <a:xfrm>
            <a:off x="302382" y="2325696"/>
            <a:ext cx="1524408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Class Selector</a:t>
            </a:r>
          </a:p>
        </p:txBody>
      </p:sp>
      <p:sp>
        <p:nvSpPr>
          <p:cNvPr id="313" name="ID Selector"/>
          <p:cNvSpPr txBox="1"/>
          <p:nvPr/>
        </p:nvSpPr>
        <p:spPr>
          <a:xfrm>
            <a:off x="315082" y="3821430"/>
            <a:ext cx="1218901" cy="3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SS Selec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Selectors</a:t>
            </a:r>
          </a:p>
        </p:txBody>
      </p:sp>
      <p:sp>
        <p:nvSpPr>
          <p:cNvPr id="316" name="p {…"/>
          <p:cNvSpPr txBox="1"/>
          <p:nvPr/>
        </p:nvSpPr>
        <p:spPr>
          <a:xfrm>
            <a:off x="638269" y="1046480"/>
            <a:ext cx="2480393" cy="232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  <a:endParaRPr/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317" name="&lt;p&gt;…"/>
          <p:cNvSpPr txBox="1"/>
          <p:nvPr/>
        </p:nvSpPr>
        <p:spPr>
          <a:xfrm>
            <a:off x="4405617" y="932180"/>
            <a:ext cx="4488953" cy="2758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    &lt;p&gt;</a:t>
            </a:r>
          </a:p>
          <a:p>
            <a:r>
              <a:t>        A paragraph with a blue background.</a:t>
            </a:r>
          </a:p>
          <a:p>
            <a:r>
              <a:t>    &lt;/p&gt;</a:t>
            </a:r>
          </a:p>
          <a:p>
            <a:r>
              <a:t>    &lt;div class=“classItem"&gt;</a:t>
            </a:r>
          </a:p>
          <a:p>
            <a:r>
              <a:t>        A div with an orange background.</a:t>
            </a:r>
          </a:p>
          <a:p>
            <a:r>
              <a:t>    &lt;/div&gt;</a:t>
            </a:r>
          </a:p>
          <a:p>
            <a:r>
              <a:t>    &lt;div id=“idItem"&gt;</a:t>
            </a:r>
          </a:p>
          <a:p>
            <a:r>
              <a:t>        A div with a green background.</a:t>
            </a:r>
          </a:p>
          <a:p>
            <a:r>
              <a:t>    &lt;/div&gt;</a:t>
            </a:r>
          </a:p>
        </p:txBody>
      </p:sp>
      <p:sp>
        <p:nvSpPr>
          <p:cNvPr id="318" name="+"/>
          <p:cNvSpPr txBox="1"/>
          <p:nvPr/>
        </p:nvSpPr>
        <p:spPr>
          <a:xfrm>
            <a:off x="3604382" y="1732279"/>
            <a:ext cx="583666" cy="1158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/>
            </a:lvl1pPr>
          </a:lstStyle>
          <a:p>
            <a:r>
              <a:t>+</a:t>
            </a:r>
          </a:p>
        </p:txBody>
      </p:sp>
      <p:pic>
        <p:nvPicPr>
          <p:cNvPr id="319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8"/>
            <a:ext cx="7315201" cy="198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Lingering Questions</a:t>
            </a:r>
          </a:p>
        </p:txBody>
      </p:sp>
      <p:sp>
        <p:nvSpPr>
          <p:cNvPr id="322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55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Questions so far?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Relative File Paths</a:t>
            </a:r>
          </a:p>
        </p:txBody>
      </p:sp>
      <p:pic>
        <p:nvPicPr>
          <p:cNvPr id="32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Content Placeholder 2"/>
          <p:cNvSpPr txBox="1"/>
          <p:nvPr/>
        </p:nvSpPr>
        <p:spPr>
          <a:xfrm>
            <a:off x="457200" y="5522538"/>
            <a:ext cx="8153400" cy="725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itle 1"/>
          <p:cNvSpPr txBox="1">
            <a:spLocks noGrp="1"/>
          </p:cNvSpPr>
          <p:nvPr>
            <p:ph type="title"/>
          </p:nvPr>
        </p:nvSpPr>
        <p:spPr>
          <a:xfrm>
            <a:off x="374073" y="2660073"/>
            <a:ext cx="8582891" cy="198389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dirty="0"/>
              <a:t>I will demonstrate Relative Paths ….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Then it is your turn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Absolutely No Absolute Paths</a:t>
            </a:r>
          </a:p>
        </p:txBody>
      </p:sp>
      <p:pic>
        <p:nvPicPr>
          <p:cNvPr id="3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0" y="1447800"/>
            <a:ext cx="9123745" cy="104870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Content Placeholder 2"/>
          <p:cNvSpPr txBox="1"/>
          <p:nvPr/>
        </p:nvSpPr>
        <p:spPr>
          <a:xfrm>
            <a:off x="29900" y="2805111"/>
            <a:ext cx="4748516" cy="3367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marL="557212" lvl="1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1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3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6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Content Placeholder 2"/>
          <p:cNvSpPr txBox="1"/>
          <p:nvPr/>
        </p:nvSpPr>
        <p:spPr>
          <a:xfrm>
            <a:off x="29900" y="816767"/>
            <a:ext cx="4748516" cy="631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sz="37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335" name="Straight Arrow Connector 10"/>
          <p:cNvSpPr/>
          <p:nvPr/>
        </p:nvSpPr>
        <p:spPr>
          <a:xfrm>
            <a:off x="3962399" y="1132283"/>
            <a:ext cx="1600201" cy="620318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41" name="TextBox 3"/>
          <p:cNvSpPr txBox="1"/>
          <p:nvPr/>
        </p:nvSpPr>
        <p:spPr>
          <a:xfrm>
            <a:off x="304800" y="914399"/>
            <a:ext cx="8686800" cy="341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Assignment</a:t>
            </a:r>
            <a:r>
              <a:rPr lang="en-US" dirty="0"/>
              <a:t> ACTIVITY 7 – README has instructions</a:t>
            </a: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2. Edit the HTML files in all of the “</a:t>
            </a:r>
            <a:r>
              <a:rPr dirty="0" err="1"/>
              <a:t>RelativePaths</a:t>
            </a:r>
            <a:r>
              <a:rPr dirty="0"/>
              <a:t>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Tip: Check out the “</a:t>
            </a:r>
            <a:r>
              <a:rPr dirty="0" err="1"/>
              <a:t>RelativePaths_WorkingExample</a:t>
            </a:r>
            <a:r>
              <a:rPr dirty="0"/>
              <a:t>” folder. </a:t>
            </a:r>
          </a:p>
        </p:txBody>
      </p:sp>
      <p:sp>
        <p:nvSpPr>
          <p:cNvPr id="3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>
            <a:spLocks noGrp="1"/>
          </p:cNvSpPr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Boxes Upon Boxes</a:t>
            </a:r>
          </a:p>
        </p:txBody>
      </p:sp>
      <p:pic>
        <p:nvPicPr>
          <p:cNvPr id="350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Rectangle 6"/>
          <p:cNvSpPr txBox="1"/>
          <p:nvPr/>
        </p:nvSpPr>
        <p:spPr>
          <a:xfrm>
            <a:off x="76200" y="4648200"/>
            <a:ext cx="9067800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35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TextBox 6"/>
          <p:cNvSpPr txBox="1"/>
          <p:nvPr/>
        </p:nvSpPr>
        <p:spPr>
          <a:xfrm>
            <a:off x="3657600" y="124824"/>
            <a:ext cx="53340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9" name="Rectangle 4"/>
          <p:cNvSpPr txBox="1"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&gt; </a:t>
            </a:r>
            <a:r>
              <a:rPr lang="en-US" dirty="0"/>
              <a:t>Solution</a:t>
            </a:r>
            <a:endParaRPr dirty="0"/>
          </a:p>
        </p:txBody>
      </p:sp>
      <p:sp>
        <p:nvSpPr>
          <p:cNvPr id="360" name="Rectangle 6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361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4" name="Rectangle 4"/>
          <p:cNvSpPr txBox="1"/>
          <p:nvPr/>
        </p:nvSpPr>
        <p:spPr>
          <a:xfrm>
            <a:off x="304800" y="98052"/>
            <a:ext cx="525780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&gt; </a:t>
            </a:r>
            <a:r>
              <a:rPr lang="en-US" dirty="0"/>
              <a:t>Solution</a:t>
            </a:r>
            <a:endParaRPr dirty="0"/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3"/>
            <a:ext cx="5562601" cy="4382655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Rectangle 7"/>
          <p:cNvSpPr txBox="1"/>
          <p:nvPr/>
        </p:nvSpPr>
        <p:spPr>
          <a:xfrm>
            <a:off x="76200" y="5170637"/>
            <a:ext cx="9067800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Homework Assignment</a:t>
            </a:r>
          </a:p>
        </p:txBody>
      </p:sp>
      <p:sp>
        <p:nvSpPr>
          <p:cNvPr id="256" name="Shape 70"/>
          <p:cNvSpPr txBox="1"/>
          <p:nvPr/>
        </p:nvSpPr>
        <p:spPr>
          <a:xfrm>
            <a:off x="304799" y="762000"/>
            <a:ext cx="8740776" cy="3644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Also, at this point everyone should have access to the class repository in GitHub.</a:t>
            </a:r>
            <a:br>
              <a:rPr dirty="0"/>
            </a:b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Homework Assignment #1 is </a:t>
            </a:r>
            <a:r>
              <a:rPr b="0" dirty="0"/>
              <a:t>Due: </a:t>
            </a:r>
            <a:endParaRPr sz="2400" dirty="0"/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br>
              <a:rPr sz="2400" dirty="0"/>
            </a:br>
            <a:r>
              <a:rPr dirty="0"/>
              <a:t>	</a:t>
            </a:r>
            <a:r>
              <a:rPr lang="en-US" b="1" u="sng" dirty="0">
                <a:solidFill>
                  <a:srgbClr val="FF0000"/>
                </a:solidFill>
              </a:rPr>
              <a:t>Saturday September 29</a:t>
            </a:r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endParaRPr lang="en-US" b="1" u="sng" dirty="0">
              <a:solidFill>
                <a:srgbClr val="FF0000"/>
              </a:solidFill>
            </a:endParaRPr>
          </a:p>
          <a:p>
            <a:pPr defTabSz="685800">
              <a:spcBef>
                <a:spcPts val="500"/>
              </a:spcBef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rPr lang="en-US" sz="1600" b="1" u="sng" dirty="0">
                <a:solidFill>
                  <a:srgbClr val="FF0000"/>
                </a:solidFill>
              </a:rPr>
              <a:t>But turn your homework in early if you’re able to work ahead!</a:t>
            </a:r>
            <a:endParaRPr sz="1600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Take a Facebook Break…</a:t>
            </a:r>
          </a:p>
        </p:txBody>
      </p:sp>
      <p:sp>
        <p:nvSpPr>
          <p:cNvPr id="371" name="Shape 70"/>
          <p:cNvSpPr txBox="1"/>
          <p:nvPr/>
        </p:nvSpPr>
        <p:spPr>
          <a:xfrm>
            <a:off x="-5871" y="783752"/>
            <a:ext cx="9149872" cy="7049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600"/>
              </a:spcBef>
              <a:defRPr sz="2800" b="1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500"/>
              </a:spcBef>
              <a:defRPr sz="1400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algn="ctr" defTabSz="685800">
              <a:spcBef>
                <a:spcPts val="500"/>
              </a:spcBef>
              <a:defRPr sz="28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Concept of “Flow”</a:t>
            </a:r>
          </a:p>
        </p:txBody>
      </p:sp>
      <p:pic>
        <p:nvPicPr>
          <p:cNvPr id="37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8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Shape 70"/>
          <p:cNvSpPr txBox="1"/>
          <p:nvPr/>
        </p:nvSpPr>
        <p:spPr>
          <a:xfrm>
            <a:off x="304799" y="4419600"/>
            <a:ext cx="8610601" cy="1964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Flow Analogy to MS Word</a:t>
            </a:r>
          </a:p>
        </p:txBody>
      </p:sp>
      <p:sp>
        <p:nvSpPr>
          <p:cNvPr id="379" name="Shape 70"/>
          <p:cNvSpPr txBox="1"/>
          <p:nvPr/>
        </p:nvSpPr>
        <p:spPr>
          <a:xfrm>
            <a:off x="5715000" y="1118620"/>
            <a:ext cx="3200400" cy="394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38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</a:t>
            </a:r>
          </a:p>
        </p:txBody>
      </p:sp>
      <p:sp>
        <p:nvSpPr>
          <p:cNvPr id="383" name="Shape 70"/>
          <p:cNvSpPr txBox="1"/>
          <p:nvPr/>
        </p:nvSpPr>
        <p:spPr>
          <a:xfrm>
            <a:off x="304799" y="4419600"/>
            <a:ext cx="8610601" cy="1769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384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r="48628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4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Block Elements vs. Inline Elements </a:t>
            </a:r>
          </a:p>
        </p:txBody>
      </p:sp>
      <p:sp>
        <p:nvSpPr>
          <p:cNvPr id="387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38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Rectangle 10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Floating</a:t>
            </a:r>
          </a:p>
        </p:txBody>
      </p:sp>
      <p:sp>
        <p:nvSpPr>
          <p:cNvPr id="391" name="Shape 70"/>
          <p:cNvSpPr txBox="1"/>
          <p:nvPr/>
        </p:nvSpPr>
        <p:spPr>
          <a:xfrm>
            <a:off x="304799" y="4711856"/>
            <a:ext cx="8610601" cy="1602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To transform these block elements into inline elements, we use a CSS property called </a:t>
            </a:r>
            <a:r>
              <a:rPr b="1" dirty="0"/>
              <a:t>float. </a:t>
            </a:r>
            <a:endParaRPr sz="2400" dirty="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It is </a:t>
            </a:r>
            <a:r>
              <a:rPr lang="en-US" b="1" dirty="0">
                <a:solidFill>
                  <a:srgbClr val="FF0000"/>
                </a:solidFill>
              </a:rPr>
              <a:t>important </a:t>
            </a:r>
            <a:r>
              <a:rPr lang="en-US" dirty="0"/>
              <a:t>to understand the concept – and you will still encounter it in legacy websites</a:t>
            </a:r>
            <a:r>
              <a:rPr dirty="0"/>
              <a:t>.</a:t>
            </a:r>
            <a:r>
              <a:rPr lang="en-US" dirty="0"/>
              <a:t> </a:t>
            </a:r>
            <a:r>
              <a:rPr lang="en-US" sz="1200" dirty="0"/>
              <a:t>(Many websites were constructed with floats before 2014)</a:t>
            </a:r>
            <a:endParaRPr sz="1200" dirty="0"/>
          </a:p>
        </p:txBody>
      </p:sp>
      <p:pic>
        <p:nvPicPr>
          <p:cNvPr id="39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r="19179"/>
          <a:stretch>
            <a:fillRect/>
          </a:stretch>
        </p:blipFill>
        <p:spPr>
          <a:xfrm>
            <a:off x="-1" y="747991"/>
            <a:ext cx="5715001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b="70232"/>
          <a:stretch>
            <a:fillRect/>
          </a:stretch>
        </p:blipFill>
        <p:spPr>
          <a:xfrm>
            <a:off x="5867400" y="1239085"/>
            <a:ext cx="2896043" cy="669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Clearing the Float</a:t>
            </a:r>
          </a:p>
        </p:txBody>
      </p:sp>
      <p:pic>
        <p:nvPicPr>
          <p:cNvPr id="397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70"/>
          <p:cNvSpPr txBox="1"/>
          <p:nvPr/>
        </p:nvSpPr>
        <p:spPr>
          <a:xfrm>
            <a:off x="304799" y="4711856"/>
            <a:ext cx="8610601" cy="123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1" name="Shape 70"/>
          <p:cNvSpPr txBox="1"/>
          <p:nvPr/>
        </p:nvSpPr>
        <p:spPr>
          <a:xfrm>
            <a:off x="304799" y="5094928"/>
            <a:ext cx="8610601" cy="83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Sometimes when elements don’t match up in size, we get situations like the above… </a:t>
            </a:r>
          </a:p>
        </p:txBody>
      </p:sp>
      <p:pic>
        <p:nvPicPr>
          <p:cNvPr id="40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5" name="Shape 70"/>
          <p:cNvSpPr txBox="1"/>
          <p:nvPr/>
        </p:nvSpPr>
        <p:spPr>
          <a:xfrm>
            <a:off x="420310" y="4824607"/>
            <a:ext cx="8190290" cy="50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can get around this by using “the clearfix hack.” </a:t>
            </a:r>
          </a:p>
        </p:txBody>
      </p:sp>
      <p:pic>
        <p:nvPicPr>
          <p:cNvPr id="40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3"/>
            <a:ext cx="8374137" cy="4044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Rectangle 6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Clearfix Hack</a:t>
            </a:r>
          </a:p>
        </p:txBody>
      </p:sp>
      <p:sp>
        <p:nvSpPr>
          <p:cNvPr id="409" name="Shape 70"/>
          <p:cNvSpPr txBox="1"/>
          <p:nvPr/>
        </p:nvSpPr>
        <p:spPr>
          <a:xfrm>
            <a:off x="152398" y="3733800"/>
            <a:ext cx="8610601" cy="1883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1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8740776" cy="65385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Most Important </a:t>
            </a:r>
            <a:r>
              <a:rPr lang="en-US" dirty="0"/>
              <a:t>with Every Homework and Class Assignment</a:t>
            </a:r>
            <a:r>
              <a:rPr dirty="0"/>
              <a:t>….</a:t>
            </a:r>
          </a:p>
        </p:txBody>
      </p:sp>
      <p:sp>
        <p:nvSpPr>
          <p:cNvPr id="262" name="Shape 70"/>
          <p:cNvSpPr txBox="1"/>
          <p:nvPr/>
        </p:nvSpPr>
        <p:spPr>
          <a:xfrm>
            <a:off x="201612" y="5779406"/>
            <a:ext cx="8740776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Just Submit SOMETHING </a:t>
            </a:r>
            <a:r>
              <a:rPr b="0" dirty="0"/>
              <a:t>(even if it seems pretty crummy)!</a:t>
            </a:r>
          </a:p>
        </p:txBody>
      </p:sp>
      <p:pic>
        <p:nvPicPr>
          <p:cNvPr id="26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3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Quick Demo!</a:t>
            </a:r>
          </a:p>
        </p:txBody>
      </p:sp>
      <p:sp>
        <p:nvSpPr>
          <p:cNvPr id="417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Demo</a:t>
            </a:r>
          </a:p>
        </p:txBody>
      </p:sp>
      <p:sp>
        <p:nvSpPr>
          <p:cNvPr id="421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3600" b="1" i="1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Fantastic Guide on Floats ****</a:t>
            </a:r>
          </a:p>
        </p:txBody>
      </p:sp>
      <p:sp>
        <p:nvSpPr>
          <p:cNvPr id="424" name="Straight Connector 10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25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6" name="Shape 70"/>
          <p:cNvSpPr txBox="1"/>
          <p:nvPr/>
        </p:nvSpPr>
        <p:spPr>
          <a:xfrm>
            <a:off x="409303" y="5518075"/>
            <a:ext cx="8610601" cy="83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sz="2200" b="0"/>
              <a:t> </a:t>
            </a:r>
            <a:br>
              <a:rPr sz="2200" b="0"/>
            </a:br>
            <a:r>
              <a:rPr sz="2200"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https://css-tricks.com/all-about-floats/</a:t>
            </a:r>
          </a:p>
        </p:txBody>
      </p:sp>
      <p:pic>
        <p:nvPicPr>
          <p:cNvPr id="427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8"/>
            <a:ext cx="2867025" cy="752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0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43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32" name="TextBox 5"/>
          <p:cNvSpPr txBox="1"/>
          <p:nvPr/>
        </p:nvSpPr>
        <p:spPr>
          <a:xfrm>
            <a:off x="2438400" y="124824"/>
            <a:ext cx="65532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5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43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Good work!</a:t>
            </a:r>
          </a:p>
        </p:txBody>
      </p:sp>
      <p:pic>
        <p:nvPicPr>
          <p:cNvPr id="4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1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Rectangle 4"/>
          <p:cNvSpPr txBox="1"/>
          <p:nvPr/>
        </p:nvSpPr>
        <p:spPr>
          <a:xfrm>
            <a:off x="2286000" y="5807176"/>
            <a:ext cx="4572000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3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(Highly, HIGHLY Recommend!!!)</a:t>
            </a:r>
          </a:p>
        </p:txBody>
      </p:sp>
      <p:pic>
        <p:nvPicPr>
          <p:cNvPr id="44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Static (Default)</a:t>
            </a:r>
          </a:p>
        </p:txBody>
      </p:sp>
      <p:pic>
        <p:nvPicPr>
          <p:cNvPr id="45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4"/>
          <p:cNvSpPr txBox="1"/>
          <p:nvPr/>
        </p:nvSpPr>
        <p:spPr>
          <a:xfrm>
            <a:off x="2819400" y="914400"/>
            <a:ext cx="6172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Relative</a:t>
            </a:r>
          </a:p>
        </p:txBody>
      </p:sp>
      <p:sp>
        <p:nvSpPr>
          <p:cNvPr id="456" name="TextBox 3"/>
          <p:cNvSpPr txBox="1"/>
          <p:nvPr/>
        </p:nvSpPr>
        <p:spPr>
          <a:xfrm>
            <a:off x="3200400" y="914400"/>
            <a:ext cx="5791200" cy="1148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Switching the boxes to relative will nudge the boxes in relation to their “original” location.</a:t>
            </a:r>
          </a:p>
        </p:txBody>
      </p:sp>
      <p:pic>
        <p:nvPicPr>
          <p:cNvPr id="457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8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Absolute</a:t>
            </a:r>
          </a:p>
        </p:txBody>
      </p:sp>
      <p:sp>
        <p:nvSpPr>
          <p:cNvPr id="461" name="TextBox 4"/>
          <p:cNvSpPr txBox="1"/>
          <p:nvPr/>
        </p:nvSpPr>
        <p:spPr>
          <a:xfrm>
            <a:off x="914400" y="5791200"/>
            <a:ext cx="7848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Positioned relative to nearest positioned ancestor</a:t>
            </a:r>
          </a:p>
        </p:txBody>
      </p:sp>
      <p:pic>
        <p:nvPicPr>
          <p:cNvPr id="46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9"/>
            <a:ext cx="2231148" cy="4462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Box 4"/>
          <p:cNvSpPr txBox="1"/>
          <p:nvPr/>
        </p:nvSpPr>
        <p:spPr>
          <a:xfrm>
            <a:off x="457200" y="5791200"/>
            <a:ext cx="8686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 with exact coordinates to the browser window</a:t>
            </a:r>
          </a:p>
        </p:txBody>
      </p:sp>
      <p:sp>
        <p:nvSpPr>
          <p:cNvPr id="468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Position: Fixed</a:t>
            </a:r>
          </a:p>
        </p:txBody>
      </p:sp>
      <p:pic>
        <p:nvPicPr>
          <p:cNvPr id="4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7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1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Layering with Z-Index</a:t>
            </a:r>
          </a:p>
        </p:txBody>
      </p:sp>
      <p:pic>
        <p:nvPicPr>
          <p:cNvPr id="47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TextBox 4"/>
          <p:cNvSpPr txBox="1"/>
          <p:nvPr/>
        </p:nvSpPr>
        <p:spPr>
          <a:xfrm>
            <a:off x="363582" y="5331445"/>
            <a:ext cx="8686801" cy="792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marL="342900" indent="-342900">
              <a:buSzPct val="100000"/>
              <a:buFont typeface="Arial"/>
              <a:buChar char="•"/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Hiding Things </a:t>
            </a:r>
          </a:p>
        </p:txBody>
      </p:sp>
      <p:sp>
        <p:nvSpPr>
          <p:cNvPr id="479" name="Shape 70"/>
          <p:cNvSpPr txBox="1"/>
          <p:nvPr/>
        </p:nvSpPr>
        <p:spPr>
          <a:xfrm>
            <a:off x="304799" y="4419600"/>
            <a:ext cx="8610601" cy="1634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480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8"/>
            <a:ext cx="2164080" cy="339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itle 1"/>
          <p:cNvSpPr txBox="1">
            <a:spLocks noGrp="1"/>
          </p:cNvSpPr>
          <p:nvPr>
            <p:ph type="title"/>
          </p:nvPr>
        </p:nvSpPr>
        <p:spPr>
          <a:xfrm>
            <a:off x="2684317" y="2961408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rPr dirty="0"/>
              <a:t>Quick 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6" name="Rectangle 5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</a:t>
            </a:r>
          </a:p>
        </p:txBody>
      </p:sp>
      <p:sp>
        <p:nvSpPr>
          <p:cNvPr id="487" name="Rectangle 4"/>
          <p:cNvSpPr txBox="1"/>
          <p:nvPr/>
        </p:nvSpPr>
        <p:spPr>
          <a:xfrm>
            <a:off x="76200" y="5988403"/>
            <a:ext cx="891287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https://youtu.be/sHfJn0jqBro</a:t>
            </a:r>
          </a:p>
        </p:txBody>
      </p:sp>
      <p:pic>
        <p:nvPicPr>
          <p:cNvPr id="48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1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2"/>
          <p:cNvSpPr txBox="1"/>
          <p:nvPr/>
        </p:nvSpPr>
        <p:spPr>
          <a:xfrm>
            <a:off x="304800" y="98052"/>
            <a:ext cx="6934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Great Resource</a:t>
            </a:r>
          </a:p>
        </p:txBody>
      </p:sp>
      <p:sp>
        <p:nvSpPr>
          <p:cNvPr id="491" name="Shape 70"/>
          <p:cNvSpPr txBox="1"/>
          <p:nvPr/>
        </p:nvSpPr>
        <p:spPr>
          <a:xfrm>
            <a:off x="409303" y="5348961"/>
            <a:ext cx="8610601" cy="1489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/>
              </a:rPr>
              <a:t>http://learn.shayhowe.com/html-css/positioning-content/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sng">
              <a:solidFill>
                <a:srgbClr val="0563C1"/>
              </a:solidFill>
              <a:uFill>
                <a:solidFill>
                  <a:srgbClr val="0563C1"/>
                </a:solidFill>
              </a:uFill>
              <a:hlinkClick r:id="rId2"/>
            </a:endParaRPr>
          </a:p>
        </p:txBody>
      </p:sp>
      <p:pic>
        <p:nvPicPr>
          <p:cNvPr id="49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3"/>
            <a:ext cx="8536576" cy="3551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5" name="TextBox 3"/>
          <p:cNvSpPr txBox="1"/>
          <p:nvPr/>
        </p:nvSpPr>
        <p:spPr>
          <a:xfrm>
            <a:off x="304800" y="914400"/>
            <a:ext cx="8686800" cy="2926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4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sp>
        <p:nvSpPr>
          <p:cNvPr id="497" name="TextBox 5"/>
          <p:cNvSpPr txBox="1"/>
          <p:nvPr/>
        </p:nvSpPr>
        <p:spPr>
          <a:xfrm>
            <a:off x="2286000" y="124824"/>
            <a:ext cx="67056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68" name="Title 1"/>
          <p:cNvSpPr txBox="1"/>
          <p:nvPr/>
        </p:nvSpPr>
        <p:spPr>
          <a:xfrm>
            <a:off x="152400" y="653853"/>
            <a:ext cx="8915400" cy="1098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Today is going to be a bit tough.</a:t>
            </a:r>
          </a:p>
        </p:txBody>
      </p:sp>
      <p:sp>
        <p:nvSpPr>
          <p:cNvPr id="269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lnSpc>
                <a:spcPct val="80000"/>
              </a:lnSpc>
              <a:defRPr sz="3300" b="1" i="1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sz="3300" i="1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27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0" name="Rectangle 3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&gt; YOUR TURN!!</a:t>
            </a:r>
          </a:p>
        </p:txBody>
      </p:sp>
      <p:pic>
        <p:nvPicPr>
          <p:cNvPr id="50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04" name="Rectangle 5"/>
          <p:cNvSpPr txBox="1"/>
          <p:nvPr/>
        </p:nvSpPr>
        <p:spPr>
          <a:xfrm>
            <a:off x="304800" y="98052"/>
            <a:ext cx="8684274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Video Walkthrough! </a:t>
            </a:r>
          </a:p>
        </p:txBody>
      </p:sp>
      <p:sp>
        <p:nvSpPr>
          <p:cNvPr id="505" name="Rectangle 4"/>
          <p:cNvSpPr txBox="1"/>
          <p:nvPr/>
        </p:nvSpPr>
        <p:spPr>
          <a:xfrm>
            <a:off x="76200" y="5988403"/>
            <a:ext cx="8912874" cy="503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 b="1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+mj-lt"/>
                <a:ea typeface="+mj-ea"/>
                <a:cs typeface="+mj-cs"/>
                <a:sym typeface="Calibri"/>
                <a:hlinkClick r:id="rId2"/>
              </a:rPr>
              <a:t>https://youtu.be/yWXgnQaWSW0</a:t>
            </a:r>
          </a:p>
        </p:txBody>
      </p:sp>
      <p:pic>
        <p:nvPicPr>
          <p:cNvPr id="5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Advice</a:t>
            </a:r>
          </a:p>
        </p:txBody>
      </p:sp>
      <p:sp>
        <p:nvSpPr>
          <p:cNvPr id="509" name="Title 1"/>
          <p:cNvSpPr txBox="1"/>
          <p:nvPr/>
        </p:nvSpPr>
        <p:spPr>
          <a:xfrm>
            <a:off x="4419600" y="1687297"/>
            <a:ext cx="4648200" cy="3635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sz="2400" b="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b="1" i="1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2800" i="1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5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516" name="Shape 70"/>
          <p:cNvSpPr txBox="1"/>
          <p:nvPr/>
        </p:nvSpPr>
        <p:spPr>
          <a:xfrm>
            <a:off x="116682" y="5410200"/>
            <a:ext cx="8915401" cy="863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Rectangle 2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Chrome Inspector is Your Friend</a:t>
            </a:r>
          </a:p>
        </p:txBody>
      </p:sp>
      <p:pic>
        <p:nvPicPr>
          <p:cNvPr id="519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20" name="Shape 70"/>
          <p:cNvSpPr txBox="1"/>
          <p:nvPr/>
        </p:nvSpPr>
        <p:spPr>
          <a:xfrm>
            <a:off x="116682" y="5181600"/>
            <a:ext cx="8915401" cy="111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Next Class! </a:t>
            </a:r>
          </a:p>
        </p:txBody>
      </p:sp>
      <p:sp>
        <p:nvSpPr>
          <p:cNvPr id="52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Brace Yourselves</a:t>
            </a:r>
          </a:p>
        </p:txBody>
      </p:sp>
      <p:sp>
        <p:nvSpPr>
          <p:cNvPr id="273" name="Title 1"/>
          <p:cNvSpPr txBox="1"/>
          <p:nvPr/>
        </p:nvSpPr>
        <p:spPr>
          <a:xfrm>
            <a:off x="0" y="2057400"/>
            <a:ext cx="9067800" cy="2545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b="1" i="1">
                <a:latin typeface="Arial"/>
                <a:ea typeface="Arial"/>
                <a:cs typeface="Arial"/>
                <a:sym typeface="Arial"/>
              </a:defRPr>
            </a:pP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sz="4000" i="1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Critical Question</a:t>
            </a:r>
          </a:p>
        </p:txBody>
      </p:sp>
      <p:sp>
        <p:nvSpPr>
          <p:cNvPr id="278" name="Title 1"/>
          <p:cNvSpPr txBox="1"/>
          <p:nvPr/>
        </p:nvSpPr>
        <p:spPr>
          <a:xfrm>
            <a:off x="1438275" y="2819400"/>
            <a:ext cx="6457951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6000" b="1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1557</Words>
  <Application>Microsoft Office PowerPoint</Application>
  <PresentationFormat>On-screen Show (4:3)</PresentationFormat>
  <Paragraphs>264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Main_Unbranded</vt:lpstr>
      <vt:lpstr>Heroes of CSS</vt:lpstr>
      <vt:lpstr>Admin Work</vt:lpstr>
      <vt:lpstr>Homework Assignment</vt:lpstr>
      <vt:lpstr>Most Important with Every Homework and Class Assignment….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Selectors</vt:lpstr>
      <vt:lpstr>CSS Selectors</vt:lpstr>
      <vt:lpstr>Lingering Questions</vt:lpstr>
      <vt:lpstr>Relative File Paths</vt:lpstr>
      <vt:lpstr>Relative File Paths</vt:lpstr>
      <vt:lpstr>I will demonstrate Relative Paths ….  Then it is your turn</vt:lpstr>
      <vt:lpstr>Absolutely No Absolute Paths</vt:lpstr>
      <vt:lpstr>PowerPoint Presentation</vt:lpstr>
      <vt:lpstr>Box Model</vt:lpstr>
      <vt:lpstr>PowerPoint Presentation</vt:lpstr>
      <vt:lpstr>PowerPoint Presentation</vt:lpstr>
      <vt:lpstr>PowerPoint Presentation</vt:lpstr>
      <vt:lpstr>PowerPoint Presentation</vt:lpstr>
      <vt:lpstr>We Be Floatin’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BREAK!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Next Class! </vt:lpstr>
      <vt:lpstr>Recap + Reassurances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CSS</dc:title>
  <dc:creator>Patrick Howard</dc:creator>
  <cp:lastModifiedBy>Patrick Howard</cp:lastModifiedBy>
  <cp:revision>16</cp:revision>
  <dcterms:modified xsi:type="dcterms:W3CDTF">2018-09-21T16:23:43Z</dcterms:modified>
</cp:coreProperties>
</file>